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65" r:id="rId2"/>
    <p:sldMasterId id="2147485382" r:id="rId3"/>
  </p:sldMasterIdLst>
  <p:notesMasterIdLst>
    <p:notesMasterId r:id="rId12"/>
  </p:notesMasterIdLst>
  <p:handoutMasterIdLst>
    <p:handoutMasterId r:id="rId13"/>
  </p:handoutMasterIdLst>
  <p:sldIdLst>
    <p:sldId id="256" r:id="rId4"/>
    <p:sldId id="338" r:id="rId5"/>
    <p:sldId id="377" r:id="rId6"/>
    <p:sldId id="372" r:id="rId7"/>
    <p:sldId id="379" r:id="rId8"/>
    <p:sldId id="380" r:id="rId9"/>
    <p:sldId id="381" r:id="rId10"/>
    <p:sldId id="329" r:id="rId11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g Chen" initials="RC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1B"/>
    <a:srgbClr val="FFF18C"/>
    <a:srgbClr val="FD3A2B"/>
    <a:srgbClr val="96D3F8"/>
    <a:srgbClr val="5EE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79973" autoAdjust="0"/>
  </p:normalViewPr>
  <p:slideViewPr>
    <p:cSldViewPr snapToGrid="0">
      <p:cViewPr varScale="1">
        <p:scale>
          <a:sx n="54" d="100"/>
          <a:sy n="54" d="100"/>
        </p:scale>
        <p:origin x="170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863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3C11F-FD85-42CF-8B18-AB6410B76643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5B4C6A-9D84-48D0-A7EC-E408E1551B35}">
      <dgm:prSet phldrT="[Text]" custT="1"/>
      <dgm:spPr/>
      <dgm:t>
        <a:bodyPr/>
        <a:lstStyle/>
        <a:p>
          <a:r>
            <a:rPr lang="en-US" sz="2800" dirty="0"/>
            <a:t>Challenges</a:t>
          </a:r>
        </a:p>
      </dgm:t>
    </dgm:pt>
    <dgm:pt modelId="{51801AF1-23E3-456E-9E5F-CDA37E766587}" type="parTrans" cxnId="{8465A389-87F9-4750-86AF-33153D7BFADB}">
      <dgm:prSet/>
      <dgm:spPr/>
      <dgm:t>
        <a:bodyPr/>
        <a:lstStyle/>
        <a:p>
          <a:endParaRPr lang="en-US" sz="2000"/>
        </a:p>
      </dgm:t>
    </dgm:pt>
    <dgm:pt modelId="{C3FD5900-EF58-4C63-8C23-DC26BDE4A014}" type="sibTrans" cxnId="{8465A389-87F9-4750-86AF-33153D7BFADB}">
      <dgm:prSet/>
      <dgm:spPr/>
      <dgm:t>
        <a:bodyPr/>
        <a:lstStyle/>
        <a:p>
          <a:endParaRPr lang="en-US" sz="2000"/>
        </a:p>
      </dgm:t>
    </dgm:pt>
    <dgm:pt modelId="{FA868170-37B2-4E1D-BF88-369E7CAB1778}">
      <dgm:prSet phldrT="[Text]" custT="1"/>
      <dgm:spPr/>
      <dgm:t>
        <a:bodyPr/>
        <a:lstStyle/>
        <a:p>
          <a:r>
            <a:rPr lang="en-US" sz="2400" dirty="0"/>
            <a:t>Labor regulations often reduce dynamism in the economy</a:t>
          </a:r>
        </a:p>
      </dgm:t>
    </dgm:pt>
    <dgm:pt modelId="{603F0806-F6FC-4828-B0E7-438265E81E95}" type="parTrans" cxnId="{7415969A-990B-43EE-BDAD-20708DBACBC9}">
      <dgm:prSet/>
      <dgm:spPr/>
      <dgm:t>
        <a:bodyPr/>
        <a:lstStyle/>
        <a:p>
          <a:endParaRPr lang="en-US" sz="2000"/>
        </a:p>
      </dgm:t>
    </dgm:pt>
    <dgm:pt modelId="{40DEA3D8-7D4B-4E8C-BA4F-2B83E53B1196}" type="sibTrans" cxnId="{7415969A-990B-43EE-BDAD-20708DBACBC9}">
      <dgm:prSet/>
      <dgm:spPr/>
      <dgm:t>
        <a:bodyPr/>
        <a:lstStyle/>
        <a:p>
          <a:endParaRPr lang="en-US" sz="2000"/>
        </a:p>
      </dgm:t>
    </dgm:pt>
    <dgm:pt modelId="{98B71829-C355-4C03-94B8-EEBEFAA2FE2A}">
      <dgm:prSet phldrT="[Text]" custT="1"/>
      <dgm:spPr/>
      <dgm:t>
        <a:bodyPr/>
        <a:lstStyle/>
        <a:p>
          <a:r>
            <a:rPr lang="en-US" sz="2800" dirty="0"/>
            <a:t>Actions</a:t>
          </a:r>
        </a:p>
      </dgm:t>
    </dgm:pt>
    <dgm:pt modelId="{E62A8EE2-51FA-4BD1-9498-E6CD3C6C90E6}" type="parTrans" cxnId="{A658AF11-7415-453F-9E2C-92DDB09416D6}">
      <dgm:prSet/>
      <dgm:spPr/>
      <dgm:t>
        <a:bodyPr/>
        <a:lstStyle/>
        <a:p>
          <a:endParaRPr lang="en-US" sz="2000"/>
        </a:p>
      </dgm:t>
    </dgm:pt>
    <dgm:pt modelId="{22BFF1EC-339A-452B-B76D-5E1AA7295723}" type="sibTrans" cxnId="{A658AF11-7415-453F-9E2C-92DDB09416D6}">
      <dgm:prSet/>
      <dgm:spPr/>
      <dgm:t>
        <a:bodyPr/>
        <a:lstStyle/>
        <a:p>
          <a:endParaRPr lang="en-US" sz="2000"/>
        </a:p>
      </dgm:t>
    </dgm:pt>
    <dgm:pt modelId="{FF638543-5858-419E-A07D-81625DDA679D}">
      <dgm:prSet phldrT="[Text]" custT="1"/>
      <dgm:spPr/>
      <dgm:t>
        <a:bodyPr/>
        <a:lstStyle/>
        <a:p>
          <a:r>
            <a:rPr lang="en-US" sz="2400" dirty="0"/>
            <a:t>Rethink minimum wage</a:t>
          </a:r>
        </a:p>
      </dgm:t>
    </dgm:pt>
    <dgm:pt modelId="{32F4A8AC-7E19-487C-98ED-D8AFA57B15EB}" type="parTrans" cxnId="{B137A06A-B5C2-486E-8D16-1429190C8C0C}">
      <dgm:prSet/>
      <dgm:spPr/>
      <dgm:t>
        <a:bodyPr/>
        <a:lstStyle/>
        <a:p>
          <a:endParaRPr lang="en-US" sz="2000"/>
        </a:p>
      </dgm:t>
    </dgm:pt>
    <dgm:pt modelId="{756C3E0B-F4E2-49CC-ABA2-687459D73199}" type="sibTrans" cxnId="{B137A06A-B5C2-486E-8D16-1429190C8C0C}">
      <dgm:prSet/>
      <dgm:spPr/>
      <dgm:t>
        <a:bodyPr/>
        <a:lstStyle/>
        <a:p>
          <a:endParaRPr lang="en-US" sz="2000"/>
        </a:p>
      </dgm:t>
    </dgm:pt>
    <dgm:pt modelId="{347ABADA-5C87-4C4F-981C-09C59882EEC4}">
      <dgm:prSet phldrT="[Text]" custT="1"/>
      <dgm:spPr/>
      <dgm:t>
        <a:bodyPr/>
        <a:lstStyle/>
        <a:p>
          <a:r>
            <a:rPr lang="en-US" sz="2400" dirty="0"/>
            <a:t>Strengthen bargaining power of workers</a:t>
          </a:r>
        </a:p>
      </dgm:t>
    </dgm:pt>
    <dgm:pt modelId="{BA52D017-12BD-4889-B842-F49C3165B996}" type="parTrans" cxnId="{37ECEC56-1161-469D-8926-2B4EBCAD9388}">
      <dgm:prSet/>
      <dgm:spPr/>
      <dgm:t>
        <a:bodyPr/>
        <a:lstStyle/>
        <a:p>
          <a:endParaRPr lang="en-US" sz="2000"/>
        </a:p>
      </dgm:t>
    </dgm:pt>
    <dgm:pt modelId="{3FC2C0D1-9E2D-4CAD-A49D-42FEB176B3A4}" type="sibTrans" cxnId="{37ECEC56-1161-469D-8926-2B4EBCAD9388}">
      <dgm:prSet/>
      <dgm:spPr/>
      <dgm:t>
        <a:bodyPr/>
        <a:lstStyle/>
        <a:p>
          <a:endParaRPr lang="en-US" sz="2000"/>
        </a:p>
      </dgm:t>
    </dgm:pt>
    <dgm:pt modelId="{0D41DF64-2BAD-49A0-8026-582E179DC1E7}">
      <dgm:prSet phldrT="[Text]" custT="1"/>
      <dgm:spPr/>
      <dgm:t>
        <a:bodyPr/>
        <a:lstStyle/>
        <a:p>
          <a:r>
            <a:rPr lang="en-US" sz="2400" dirty="0"/>
            <a:t>Balance between workers’ protection and firm’s flexibility</a:t>
          </a:r>
        </a:p>
      </dgm:t>
    </dgm:pt>
    <dgm:pt modelId="{C76C9052-1197-43C2-BBAF-DC69643D391C}" type="parTrans" cxnId="{B0DD509F-D16C-431C-82CE-FBE33BAF8474}">
      <dgm:prSet/>
      <dgm:spPr/>
      <dgm:t>
        <a:bodyPr/>
        <a:lstStyle/>
        <a:p>
          <a:endParaRPr lang="en-US" sz="2000"/>
        </a:p>
      </dgm:t>
    </dgm:pt>
    <dgm:pt modelId="{91BFDB4F-B2E6-4646-BC64-3B6ABB825741}" type="sibTrans" cxnId="{B0DD509F-D16C-431C-82CE-FBE33BAF8474}">
      <dgm:prSet/>
      <dgm:spPr/>
      <dgm:t>
        <a:bodyPr/>
        <a:lstStyle/>
        <a:p>
          <a:endParaRPr lang="en-US" sz="2000"/>
        </a:p>
      </dgm:t>
    </dgm:pt>
    <dgm:pt modelId="{7595E0DF-A709-4EBA-91F8-EBEC251348DE}">
      <dgm:prSet phldrT="[Text]" custT="1"/>
      <dgm:spPr/>
      <dgm:t>
        <a:bodyPr/>
        <a:lstStyle/>
        <a:p>
          <a:endParaRPr lang="en-US" sz="2400" dirty="0"/>
        </a:p>
      </dgm:t>
    </dgm:pt>
    <dgm:pt modelId="{BCE8C615-6335-447C-9340-1E88384AA299}" type="parTrans" cxnId="{1DEDB273-EBF1-4C7F-88AA-B079A8ADC4ED}">
      <dgm:prSet/>
      <dgm:spPr/>
      <dgm:t>
        <a:bodyPr/>
        <a:lstStyle/>
        <a:p>
          <a:endParaRPr lang="en-US"/>
        </a:p>
      </dgm:t>
    </dgm:pt>
    <dgm:pt modelId="{01423451-D764-445C-AF22-70589E5E66C9}" type="sibTrans" cxnId="{1DEDB273-EBF1-4C7F-88AA-B079A8ADC4ED}">
      <dgm:prSet/>
      <dgm:spPr/>
      <dgm:t>
        <a:bodyPr/>
        <a:lstStyle/>
        <a:p>
          <a:endParaRPr lang="en-US"/>
        </a:p>
      </dgm:t>
    </dgm:pt>
    <dgm:pt modelId="{3E164F2B-B7E2-4829-89FA-1B7AEBB33853}">
      <dgm:prSet phldrT="[Text]" custT="1"/>
      <dgm:spPr/>
      <dgm:t>
        <a:bodyPr/>
        <a:lstStyle/>
        <a:p>
          <a:r>
            <a:rPr lang="en-US" sz="2400" dirty="0"/>
            <a:t>Flexibility by firms in managing their human resources</a:t>
          </a:r>
        </a:p>
      </dgm:t>
    </dgm:pt>
    <dgm:pt modelId="{EFF73CB8-7B3C-45D0-9AED-52893934E9F3}" type="parTrans" cxnId="{DA466717-86F4-4A46-A7E2-CD69F155D40C}">
      <dgm:prSet/>
      <dgm:spPr/>
      <dgm:t>
        <a:bodyPr/>
        <a:lstStyle/>
        <a:p>
          <a:endParaRPr lang="en-US"/>
        </a:p>
      </dgm:t>
    </dgm:pt>
    <dgm:pt modelId="{BD39BDBC-82B7-4D5A-AF89-5ACC617C5940}" type="sibTrans" cxnId="{DA466717-86F4-4A46-A7E2-CD69F155D40C}">
      <dgm:prSet/>
      <dgm:spPr/>
      <dgm:t>
        <a:bodyPr/>
        <a:lstStyle/>
        <a:p>
          <a:endParaRPr lang="en-US"/>
        </a:p>
      </dgm:t>
    </dgm:pt>
    <dgm:pt modelId="{49BC87EE-62EC-48FE-A376-6175AC8FF12A}">
      <dgm:prSet phldrT="[Text]" custT="1"/>
      <dgm:spPr/>
      <dgm:t>
        <a:bodyPr/>
        <a:lstStyle/>
        <a:p>
          <a:endParaRPr lang="en-US" sz="2400" dirty="0"/>
        </a:p>
      </dgm:t>
    </dgm:pt>
    <dgm:pt modelId="{A820A915-232C-4FF5-BBC2-31C442050F24}" type="parTrans" cxnId="{B7CE915E-43FB-4119-8F9E-B3FAA7FCD97E}">
      <dgm:prSet/>
      <dgm:spPr/>
      <dgm:t>
        <a:bodyPr/>
        <a:lstStyle/>
        <a:p>
          <a:endParaRPr lang="en-US"/>
        </a:p>
      </dgm:t>
    </dgm:pt>
    <dgm:pt modelId="{B49A3E37-161E-444A-AAFB-D524F971096E}" type="sibTrans" cxnId="{B7CE915E-43FB-4119-8F9E-B3FAA7FCD97E}">
      <dgm:prSet/>
      <dgm:spPr/>
      <dgm:t>
        <a:bodyPr/>
        <a:lstStyle/>
        <a:p>
          <a:endParaRPr lang="en-US"/>
        </a:p>
      </dgm:t>
    </dgm:pt>
    <dgm:pt modelId="{FA4E4C92-1AE0-4574-8777-22767146C0BE}">
      <dgm:prSet phldrT="[Text]" custT="1"/>
      <dgm:spPr/>
      <dgm:t>
        <a:bodyPr/>
        <a:lstStyle/>
        <a:p>
          <a:r>
            <a:rPr lang="en-US" sz="2400" dirty="0"/>
            <a:t>Informality</a:t>
          </a:r>
        </a:p>
      </dgm:t>
    </dgm:pt>
    <dgm:pt modelId="{AC8D7C20-241D-4D5A-BF17-358E4822A78B}" type="parTrans" cxnId="{11D76AEC-CB95-4574-9510-9C149398AC88}">
      <dgm:prSet/>
      <dgm:spPr/>
      <dgm:t>
        <a:bodyPr/>
        <a:lstStyle/>
        <a:p>
          <a:endParaRPr lang="en-US"/>
        </a:p>
      </dgm:t>
    </dgm:pt>
    <dgm:pt modelId="{C0203F1A-766A-484F-8BE4-10C4B98CF869}" type="sibTrans" cxnId="{11D76AEC-CB95-4574-9510-9C149398AC88}">
      <dgm:prSet/>
      <dgm:spPr/>
      <dgm:t>
        <a:bodyPr/>
        <a:lstStyle/>
        <a:p>
          <a:endParaRPr lang="en-US"/>
        </a:p>
      </dgm:t>
    </dgm:pt>
    <dgm:pt modelId="{A78D3883-79D6-4600-9A08-C6588A0DDEAD}" type="pres">
      <dgm:prSet presAssocID="{BD83C11F-FD85-42CF-8B18-AB6410B76643}" presName="linearFlow" presStyleCnt="0">
        <dgm:presLayoutVars>
          <dgm:dir/>
          <dgm:animLvl val="lvl"/>
          <dgm:resizeHandles val="exact"/>
        </dgm:presLayoutVars>
      </dgm:prSet>
      <dgm:spPr/>
    </dgm:pt>
    <dgm:pt modelId="{6302A2EC-E388-4B17-8994-63E1C1864805}" type="pres">
      <dgm:prSet presAssocID="{FA5B4C6A-9D84-48D0-A7EC-E408E1551B35}" presName="composite" presStyleCnt="0"/>
      <dgm:spPr/>
    </dgm:pt>
    <dgm:pt modelId="{7175ED6F-BA41-4A10-AF9A-C74EC3491928}" type="pres">
      <dgm:prSet presAssocID="{FA5B4C6A-9D84-48D0-A7EC-E408E1551B35}" presName="parentText" presStyleLbl="alignNode1" presStyleIdx="0" presStyleCnt="2" custScaleX="108056">
        <dgm:presLayoutVars>
          <dgm:chMax val="1"/>
          <dgm:bulletEnabled val="1"/>
        </dgm:presLayoutVars>
      </dgm:prSet>
      <dgm:spPr/>
    </dgm:pt>
    <dgm:pt modelId="{8887BA11-0DCC-446E-9135-FAD0E1843358}" type="pres">
      <dgm:prSet presAssocID="{FA5B4C6A-9D84-48D0-A7EC-E408E1551B35}" presName="descendantText" presStyleLbl="alignAcc1" presStyleIdx="0" presStyleCnt="2" custScaleX="92675" custScaleY="126844" custLinFactNeighborX="1644" custLinFactNeighborY="11996">
        <dgm:presLayoutVars>
          <dgm:bulletEnabled val="1"/>
        </dgm:presLayoutVars>
      </dgm:prSet>
      <dgm:spPr/>
    </dgm:pt>
    <dgm:pt modelId="{AF81DE3C-08ED-4172-AEFC-B86D27A9B79D}" type="pres">
      <dgm:prSet presAssocID="{C3FD5900-EF58-4C63-8C23-DC26BDE4A014}" presName="sp" presStyleCnt="0"/>
      <dgm:spPr/>
    </dgm:pt>
    <dgm:pt modelId="{FDBAAFC0-0C62-4BDD-92AA-F7EDE9BD29C2}" type="pres">
      <dgm:prSet presAssocID="{98B71829-C355-4C03-94B8-EEBEFAA2FE2A}" presName="composite" presStyleCnt="0"/>
      <dgm:spPr/>
    </dgm:pt>
    <dgm:pt modelId="{7FEA154C-63BD-4F6B-ADDF-9DC40B91C358}" type="pres">
      <dgm:prSet presAssocID="{98B71829-C355-4C03-94B8-EEBEFAA2FE2A}" presName="parentText" presStyleLbl="alignNode1" presStyleIdx="1" presStyleCnt="2" custScaleX="110634" custLinFactNeighborX="-8798">
        <dgm:presLayoutVars>
          <dgm:chMax val="1"/>
          <dgm:bulletEnabled val="1"/>
        </dgm:presLayoutVars>
      </dgm:prSet>
      <dgm:spPr/>
    </dgm:pt>
    <dgm:pt modelId="{96139FA6-0330-470B-882B-C31C79F5DA5F}" type="pres">
      <dgm:prSet presAssocID="{98B71829-C355-4C03-94B8-EEBEFAA2FE2A}" presName="descendantText" presStyleLbl="alignAcc1" presStyleIdx="1" presStyleCnt="2" custScaleX="93207" custScaleY="119983" custLinFactNeighborX="4465" custLinFactNeighborY="2367">
        <dgm:presLayoutVars>
          <dgm:bulletEnabled val="1"/>
        </dgm:presLayoutVars>
      </dgm:prSet>
      <dgm:spPr/>
    </dgm:pt>
  </dgm:ptLst>
  <dgm:cxnLst>
    <dgm:cxn modelId="{A658AF11-7415-453F-9E2C-92DDB09416D6}" srcId="{BD83C11F-FD85-42CF-8B18-AB6410B76643}" destId="{98B71829-C355-4C03-94B8-EEBEFAA2FE2A}" srcOrd="1" destOrd="0" parTransId="{E62A8EE2-51FA-4BD1-9498-E6CD3C6C90E6}" sibTransId="{22BFF1EC-339A-452B-B76D-5E1AA7295723}"/>
    <dgm:cxn modelId="{DA466717-86F4-4A46-A7E2-CD69F155D40C}" srcId="{98B71829-C355-4C03-94B8-EEBEFAA2FE2A}" destId="{3E164F2B-B7E2-4829-89FA-1B7AEBB33853}" srcOrd="3" destOrd="0" parTransId="{EFF73CB8-7B3C-45D0-9AED-52893934E9F3}" sibTransId="{BD39BDBC-82B7-4D5A-AF89-5ACC617C5940}"/>
    <dgm:cxn modelId="{FFFB4C3B-08ED-4AEC-91F6-029B729EA70D}" type="presOf" srcId="{3E164F2B-B7E2-4829-89FA-1B7AEBB33853}" destId="{96139FA6-0330-470B-882B-C31C79F5DA5F}" srcOrd="0" destOrd="3" presId="urn:microsoft.com/office/officeart/2005/8/layout/chevron2"/>
    <dgm:cxn modelId="{B7CE915E-43FB-4119-8F9E-B3FAA7FCD97E}" srcId="{98B71829-C355-4C03-94B8-EEBEFAA2FE2A}" destId="{49BC87EE-62EC-48FE-A376-6175AC8FF12A}" srcOrd="0" destOrd="0" parTransId="{A820A915-232C-4FF5-BBC2-31C442050F24}" sibTransId="{B49A3E37-161E-444A-AAFB-D524F971096E}"/>
    <dgm:cxn modelId="{27864466-DEF0-49B2-BF18-C2546D641544}" type="presOf" srcId="{98B71829-C355-4C03-94B8-EEBEFAA2FE2A}" destId="{7FEA154C-63BD-4F6B-ADDF-9DC40B91C358}" srcOrd="0" destOrd="0" presId="urn:microsoft.com/office/officeart/2005/8/layout/chevron2"/>
    <dgm:cxn modelId="{B137A06A-B5C2-486E-8D16-1429190C8C0C}" srcId="{98B71829-C355-4C03-94B8-EEBEFAA2FE2A}" destId="{FF638543-5858-419E-A07D-81625DDA679D}" srcOrd="1" destOrd="0" parTransId="{32F4A8AC-7E19-487C-98ED-D8AFA57B15EB}" sibTransId="{756C3E0B-F4E2-49CC-ABA2-687459D73199}"/>
    <dgm:cxn modelId="{0F802252-9764-4C77-9853-199B2D36D8FE}" type="presOf" srcId="{FA868170-37B2-4E1D-BF88-369E7CAB1778}" destId="{8887BA11-0DCC-446E-9135-FAD0E1843358}" srcOrd="0" destOrd="1" presId="urn:microsoft.com/office/officeart/2005/8/layout/chevron2"/>
    <dgm:cxn modelId="{1DEDB273-EBF1-4C7F-88AA-B079A8ADC4ED}" srcId="{98B71829-C355-4C03-94B8-EEBEFAA2FE2A}" destId="{7595E0DF-A709-4EBA-91F8-EBEC251348DE}" srcOrd="4" destOrd="0" parTransId="{BCE8C615-6335-447C-9340-1E88384AA299}" sibTransId="{01423451-D764-445C-AF22-70589E5E66C9}"/>
    <dgm:cxn modelId="{37ECEC56-1161-469D-8926-2B4EBCAD9388}" srcId="{98B71829-C355-4C03-94B8-EEBEFAA2FE2A}" destId="{347ABADA-5C87-4C4F-981C-09C59882EEC4}" srcOrd="2" destOrd="0" parTransId="{BA52D017-12BD-4889-B842-F49C3165B996}" sibTransId="{3FC2C0D1-9E2D-4CAD-A49D-42FEB176B3A4}"/>
    <dgm:cxn modelId="{2350DE7F-8632-4D59-8C37-549AAD41A7F2}" type="presOf" srcId="{FA5B4C6A-9D84-48D0-A7EC-E408E1551B35}" destId="{7175ED6F-BA41-4A10-AF9A-C74EC3491928}" srcOrd="0" destOrd="0" presId="urn:microsoft.com/office/officeart/2005/8/layout/chevron2"/>
    <dgm:cxn modelId="{8465A389-87F9-4750-86AF-33153D7BFADB}" srcId="{BD83C11F-FD85-42CF-8B18-AB6410B76643}" destId="{FA5B4C6A-9D84-48D0-A7EC-E408E1551B35}" srcOrd="0" destOrd="0" parTransId="{51801AF1-23E3-456E-9E5F-CDA37E766587}" sibTransId="{C3FD5900-EF58-4C63-8C23-DC26BDE4A014}"/>
    <dgm:cxn modelId="{3C35BF94-0BAB-4D05-8DBD-2FC347F9F96B}" type="presOf" srcId="{49BC87EE-62EC-48FE-A376-6175AC8FF12A}" destId="{96139FA6-0330-470B-882B-C31C79F5DA5F}" srcOrd="0" destOrd="0" presId="urn:microsoft.com/office/officeart/2005/8/layout/chevron2"/>
    <dgm:cxn modelId="{7415969A-990B-43EE-BDAD-20708DBACBC9}" srcId="{FA5B4C6A-9D84-48D0-A7EC-E408E1551B35}" destId="{FA868170-37B2-4E1D-BF88-369E7CAB1778}" srcOrd="1" destOrd="0" parTransId="{603F0806-F6FC-4828-B0E7-438265E81E95}" sibTransId="{40DEA3D8-7D4B-4E8C-BA4F-2B83E53B1196}"/>
    <dgm:cxn modelId="{B0DD509F-D16C-431C-82CE-FBE33BAF8474}" srcId="{FA5B4C6A-9D84-48D0-A7EC-E408E1551B35}" destId="{0D41DF64-2BAD-49A0-8026-582E179DC1E7}" srcOrd="2" destOrd="0" parTransId="{C76C9052-1197-43C2-BBAF-DC69643D391C}" sibTransId="{91BFDB4F-B2E6-4646-BC64-3B6ABB825741}"/>
    <dgm:cxn modelId="{1B163DA7-28B9-4D8B-AAFB-3CC60DB96E22}" type="presOf" srcId="{347ABADA-5C87-4C4F-981C-09C59882EEC4}" destId="{96139FA6-0330-470B-882B-C31C79F5DA5F}" srcOrd="0" destOrd="2" presId="urn:microsoft.com/office/officeart/2005/8/layout/chevron2"/>
    <dgm:cxn modelId="{F9F0C8A9-917C-4114-802B-BA7E345A7A12}" type="presOf" srcId="{FA4E4C92-1AE0-4574-8777-22767146C0BE}" destId="{8887BA11-0DCC-446E-9135-FAD0E1843358}" srcOrd="0" destOrd="0" presId="urn:microsoft.com/office/officeart/2005/8/layout/chevron2"/>
    <dgm:cxn modelId="{384F10AD-57BC-4E70-AD6F-0C4C6E30B29B}" type="presOf" srcId="{7595E0DF-A709-4EBA-91F8-EBEC251348DE}" destId="{96139FA6-0330-470B-882B-C31C79F5DA5F}" srcOrd="0" destOrd="4" presId="urn:microsoft.com/office/officeart/2005/8/layout/chevron2"/>
    <dgm:cxn modelId="{1C16CEDC-7A2C-4157-AB7C-65B410F408AD}" type="presOf" srcId="{FF638543-5858-419E-A07D-81625DDA679D}" destId="{96139FA6-0330-470B-882B-C31C79F5DA5F}" srcOrd="0" destOrd="1" presId="urn:microsoft.com/office/officeart/2005/8/layout/chevron2"/>
    <dgm:cxn modelId="{11D76AEC-CB95-4574-9510-9C149398AC88}" srcId="{FA5B4C6A-9D84-48D0-A7EC-E408E1551B35}" destId="{FA4E4C92-1AE0-4574-8777-22767146C0BE}" srcOrd="0" destOrd="0" parTransId="{AC8D7C20-241D-4D5A-BF17-358E4822A78B}" sibTransId="{C0203F1A-766A-484F-8BE4-10C4B98CF869}"/>
    <dgm:cxn modelId="{FE5F2FED-9ED3-4054-BF4D-A881936B48D4}" type="presOf" srcId="{0D41DF64-2BAD-49A0-8026-582E179DC1E7}" destId="{8887BA11-0DCC-446E-9135-FAD0E1843358}" srcOrd="0" destOrd="2" presId="urn:microsoft.com/office/officeart/2005/8/layout/chevron2"/>
    <dgm:cxn modelId="{133959FA-A7E7-40FA-9915-CA8AA49857E2}" type="presOf" srcId="{BD83C11F-FD85-42CF-8B18-AB6410B76643}" destId="{A78D3883-79D6-4600-9A08-C6588A0DDEAD}" srcOrd="0" destOrd="0" presId="urn:microsoft.com/office/officeart/2005/8/layout/chevron2"/>
    <dgm:cxn modelId="{5C258D01-99CE-49B1-8C99-C02B5C88E067}" type="presParOf" srcId="{A78D3883-79D6-4600-9A08-C6588A0DDEAD}" destId="{6302A2EC-E388-4B17-8994-63E1C1864805}" srcOrd="0" destOrd="0" presId="urn:microsoft.com/office/officeart/2005/8/layout/chevron2"/>
    <dgm:cxn modelId="{D4628600-A1B0-4BA2-895D-7B365957EB9B}" type="presParOf" srcId="{6302A2EC-E388-4B17-8994-63E1C1864805}" destId="{7175ED6F-BA41-4A10-AF9A-C74EC3491928}" srcOrd="0" destOrd="0" presId="urn:microsoft.com/office/officeart/2005/8/layout/chevron2"/>
    <dgm:cxn modelId="{B4525CD2-C0F8-496D-83F1-C32E66EDB099}" type="presParOf" srcId="{6302A2EC-E388-4B17-8994-63E1C1864805}" destId="{8887BA11-0DCC-446E-9135-FAD0E1843358}" srcOrd="1" destOrd="0" presId="urn:microsoft.com/office/officeart/2005/8/layout/chevron2"/>
    <dgm:cxn modelId="{83FA5E01-2873-485D-959C-9EADEC5AC436}" type="presParOf" srcId="{A78D3883-79D6-4600-9A08-C6588A0DDEAD}" destId="{AF81DE3C-08ED-4172-AEFC-B86D27A9B79D}" srcOrd="1" destOrd="0" presId="urn:microsoft.com/office/officeart/2005/8/layout/chevron2"/>
    <dgm:cxn modelId="{60F35364-A170-4573-9BAE-65C1E5A19BD1}" type="presParOf" srcId="{A78D3883-79D6-4600-9A08-C6588A0DDEAD}" destId="{FDBAAFC0-0C62-4BDD-92AA-F7EDE9BD29C2}" srcOrd="2" destOrd="0" presId="urn:microsoft.com/office/officeart/2005/8/layout/chevron2"/>
    <dgm:cxn modelId="{FA11C536-7A0B-43C0-B136-5EF67D1CB8FE}" type="presParOf" srcId="{FDBAAFC0-0C62-4BDD-92AA-F7EDE9BD29C2}" destId="{7FEA154C-63BD-4F6B-ADDF-9DC40B91C358}" srcOrd="0" destOrd="0" presId="urn:microsoft.com/office/officeart/2005/8/layout/chevron2"/>
    <dgm:cxn modelId="{D648F24D-AB22-4B69-A34C-92E65D69F148}" type="presParOf" srcId="{FDBAAFC0-0C62-4BDD-92AA-F7EDE9BD29C2}" destId="{96139FA6-0330-470B-882B-C31C79F5DA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5ED6F-BA41-4A10-AF9A-C74EC3491928}">
      <dsp:nvSpPr>
        <dsp:cNvPr id="0" name=""/>
        <dsp:cNvSpPr/>
      </dsp:nvSpPr>
      <dsp:spPr>
        <a:xfrm rot="5400000">
          <a:off x="-204590" y="480484"/>
          <a:ext cx="2284378" cy="17278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Challenges</a:t>
          </a:r>
        </a:p>
      </dsp:txBody>
      <dsp:txXfrm rot="-5400000">
        <a:off x="73657" y="1066181"/>
        <a:ext cx="1727885" cy="556493"/>
      </dsp:txXfrm>
    </dsp:sp>
    <dsp:sp modelId="{8887BA11-0DCC-446E-9135-FAD0E1843358}">
      <dsp:nvSpPr>
        <dsp:cNvPr id="0" name=""/>
        <dsp:cNvSpPr/>
      </dsp:nvSpPr>
      <dsp:spPr>
        <a:xfrm rot="5400000">
          <a:off x="4328080" y="-2046897"/>
          <a:ext cx="1883437" cy="6339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Informality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Labor regulations often reduce dynamism in the economy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Balance between workers’ protection and firm’s flexibility</a:t>
          </a:r>
        </a:p>
      </dsp:txBody>
      <dsp:txXfrm rot="-5400000">
        <a:off x="2100118" y="273007"/>
        <a:ext cx="6247419" cy="1699553"/>
      </dsp:txXfrm>
    </dsp:sp>
    <dsp:sp modelId="{7FEA154C-63BD-4F6B-ADDF-9DC40B91C358}">
      <dsp:nvSpPr>
        <dsp:cNvPr id="0" name=""/>
        <dsp:cNvSpPr/>
      </dsp:nvSpPr>
      <dsp:spPr>
        <a:xfrm rot="5400000">
          <a:off x="-257634" y="2629995"/>
          <a:ext cx="2284378" cy="1769109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Actions</a:t>
          </a:r>
        </a:p>
      </dsp:txBody>
      <dsp:txXfrm rot="-5400000">
        <a:off x="1" y="3256916"/>
        <a:ext cx="1769109" cy="515269"/>
      </dsp:txXfrm>
    </dsp:sp>
    <dsp:sp modelId="{96139FA6-0330-470B-882B-C31C79F5DA5F}">
      <dsp:nvSpPr>
        <dsp:cNvPr id="0" name=""/>
        <dsp:cNvSpPr/>
      </dsp:nvSpPr>
      <dsp:spPr>
        <a:xfrm rot="5400000">
          <a:off x="4360829" y="-37946"/>
          <a:ext cx="1781562" cy="6375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Rethink minimum wage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Strengthen bargaining power of workers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Flexibility by firms in managing their human resources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 rot="-5400000">
        <a:off x="2063735" y="2346118"/>
        <a:ext cx="6288783" cy="1607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257" y="2"/>
            <a:ext cx="3025402" cy="457513"/>
          </a:xfrm>
          <a:prstGeom prst="rect">
            <a:avLst/>
          </a:prstGeom>
        </p:spPr>
        <p:txBody>
          <a:bodyPr vert="horz" wrap="square" lIns="90416" tIns="45208" rIns="90416" bIns="4520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C646A4-BB9B-4B8C-855E-D46909ACE4EC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8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257" y="8684928"/>
            <a:ext cx="3025402" cy="457513"/>
          </a:xfrm>
          <a:prstGeom prst="rect">
            <a:avLst/>
          </a:prstGeom>
        </p:spPr>
        <p:txBody>
          <a:bodyPr vert="horz" wrap="square" lIns="90416" tIns="45208" rIns="90416" bIns="4520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35A6EA-93D0-47D8-AD17-855E4C2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257" y="2"/>
            <a:ext cx="3025402" cy="457513"/>
          </a:xfrm>
          <a:prstGeom prst="rect">
            <a:avLst/>
          </a:prstGeom>
        </p:spPr>
        <p:txBody>
          <a:bodyPr vert="horz" wrap="square" lIns="90416" tIns="45208" rIns="90416" bIns="4520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F3E8D4-DEC0-4006-8D4F-0FDA10470C08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6" y="4344025"/>
            <a:ext cx="5582926" cy="4114488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8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257" y="8684928"/>
            <a:ext cx="3025402" cy="457513"/>
          </a:xfrm>
          <a:prstGeom prst="rect">
            <a:avLst/>
          </a:prstGeom>
        </p:spPr>
        <p:txBody>
          <a:bodyPr vert="horz" wrap="square" lIns="90416" tIns="45208" rIns="90416" bIns="4520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7DA7DA-3AE2-4A43-88A4-44692C40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0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3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8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BC53C-A062-43BA-A45F-152AEA9BD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5" y="4762155"/>
            <a:ext cx="4213897" cy="8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3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F022-CF83-4CC3-82DB-7496FFBF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54F7-6EF8-42CA-8692-C7C1F1197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1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D765-6A1C-464E-8BDD-1BAFC2446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0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D01B2-10AA-4A51-9782-D5953403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9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55B0-583E-4CE9-B46F-403A4F4B0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5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88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DDAB-13A3-4E47-8334-BEEEDFD18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5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7F4F-7EA8-495D-9EDB-0B3F348E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4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46AC-8236-4238-B268-CD84337F6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EF53-64A7-469D-BF9D-A24E8EFB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600"/>
            <a:ext cx="9448797" cy="708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448797" cy="7086600"/>
          </a:xfrm>
          <a:prstGeom prst="rect">
            <a:avLst/>
          </a:prstGeom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3637" y="459412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66186" y="2269628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bg1"/>
                </a:solidFill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1" y="5787624"/>
            <a:ext cx="3276806" cy="63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anchor="b"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294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6979-6643-40E3-97F8-98E9CF259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0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9144000" cy="707571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-217714"/>
            <a:ext cx="9144000" cy="7075714"/>
          </a:xfrm>
          <a:prstGeom prst="rect">
            <a:avLst/>
          </a:prstGeom>
          <a:solidFill>
            <a:schemeClr val="tx2">
              <a:lumMod val="95000"/>
              <a:lumOff val="5000"/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4173048"/>
            <a:ext cx="8461375" cy="928151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07DE-4BC5-46A2-AFE0-CC1C99D69448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68DB-0EB8-438D-B9D2-BEDDB3F8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58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3C82-1E82-7843-81C1-72AECC87D9D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92975-6173-47C2-92A5-F7E9C3AE4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3C82-1E82-7843-81C1-72AECC87D9D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92975-6173-47C2-92A5-F7E9C3AE4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3C82-1E82-7843-81C1-72AECC87D9D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92975-6173-47C2-92A5-F7E9C3AE4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3C82-1E82-7843-81C1-72AECC87D9D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92975-6173-47C2-92A5-F7E9C3AE4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3C82-1E82-7843-81C1-72AECC87D9D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92975-6173-47C2-92A5-F7E9C3AE4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07DE-4BC5-46A2-AFE0-CC1C99D69448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68DB-0EB8-438D-B9D2-BEDDB3F8C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3C82-1E82-7843-81C1-72AECC87D9D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92975-6173-47C2-92A5-F7E9C3AE4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72667" y="4699001"/>
            <a:ext cx="2762808" cy="140304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BDA47A-D587-4383-8904-7D7A6C0F5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5" y="4762155"/>
            <a:ext cx="4213897" cy="8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7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3C82-1E82-7843-81C1-72AECC87D9D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92975-6173-47C2-92A5-F7E9C3AE4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3C82-1E82-7843-81C1-72AECC87D9D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92975-6173-47C2-92A5-F7E9C3AE4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3C82-1E82-7843-81C1-72AECC87D9D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92975-6173-47C2-92A5-F7E9C3AE4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3C82-1E82-7843-81C1-72AECC87D9D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92975-6173-47C2-92A5-F7E9C3AE4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-172278"/>
            <a:ext cx="8439487" cy="1141241"/>
          </a:xfrm>
        </p:spPr>
        <p:txBody>
          <a:bodyPr>
            <a:normAutofit/>
          </a:bodyPr>
          <a:lstStyle>
            <a:lvl1pPr>
              <a:defRPr sz="2800" b="1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072662"/>
            <a:ext cx="8440305" cy="4988702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4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05A8E-F6FA-4478-92C9-D27F96A6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B432-AE81-4A26-98EE-5C4E4F4D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>
            <a:normAutofit/>
          </a:bodyPr>
          <a:lstStyle>
            <a:lvl1pPr>
              <a:defRPr sz="2800" b="1" i="1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072662"/>
            <a:ext cx="8440305" cy="4988702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6DC2F-DE00-4FC7-9D7F-8B4408EEE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997858"/>
            <a:ext cx="301089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858F-ED92-4D33-9105-3DC65086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2DC5-F85F-49BE-B09F-15990407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D671-EFFE-40AD-B1E0-E733AD695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650"/>
            <a:ext cx="9144000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814"/>
            <a:ext cx="9144000" cy="1185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650"/>
            <a:ext cx="9144000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814"/>
            <a:ext cx="9144000" cy="1185863"/>
          </a:xfrm>
          <a:prstGeom prst="rect">
            <a:avLst/>
          </a:prstGeom>
        </p:spPr>
      </p:pic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-68752"/>
            <a:ext cx="8461375" cy="92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8525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100" b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392975-6173-47C2-92A5-F7E9C3AE4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4" y="6358911"/>
            <a:ext cx="1911303" cy="372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77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78" r:id="rId10"/>
    <p:sldLayoutId id="2147485366" r:id="rId11"/>
    <p:sldLayoutId id="2147485379" r:id="rId12"/>
    <p:sldLayoutId id="2147485367" r:id="rId13"/>
    <p:sldLayoutId id="2147485368" r:id="rId14"/>
    <p:sldLayoutId id="2147485369" r:id="rId15"/>
    <p:sldLayoutId id="2147485370" r:id="rId16"/>
    <p:sldLayoutId id="2147485380" r:id="rId17"/>
    <p:sldLayoutId id="2147485371" r:id="rId18"/>
    <p:sldLayoutId id="2147485381" r:id="rId1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chemeClr val="bg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650"/>
            <a:ext cx="9144000" cy="657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814"/>
            <a:ext cx="9144000" cy="11858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B429-0A7C-2D4E-9AF4-D05B8B3A00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4" y="6358911"/>
            <a:ext cx="1911303" cy="3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9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84" r:id="rId2"/>
    <p:sldLayoutId id="2147485385" r:id="rId3"/>
    <p:sldLayoutId id="2147485386" r:id="rId4"/>
    <p:sldLayoutId id="2147485387" r:id="rId5"/>
    <p:sldLayoutId id="2147485388" r:id="rId6"/>
    <p:sldLayoutId id="2147485389" r:id="rId7"/>
    <p:sldLayoutId id="2147485390" r:id="rId8"/>
    <p:sldLayoutId id="2147485391" r:id="rId9"/>
    <p:sldLayoutId id="2147485392" r:id="rId10"/>
    <p:sldLayoutId id="2147485393" r:id="rId11"/>
    <p:sldLayoutId id="2147485394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publication/wdr20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07" y="760551"/>
            <a:ext cx="8831766" cy="1199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/>
              <a:t>World Development Report 2019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353770" y="1941270"/>
            <a:ext cx="6773439" cy="1009289"/>
          </a:xfrm>
        </p:spPr>
        <p:txBody>
          <a:bodyPr>
            <a:normAutofit fontScale="92500"/>
          </a:bodyPr>
          <a:lstStyle/>
          <a:p>
            <a:endParaRPr lang="en-US" sz="3200" i="1" dirty="0"/>
          </a:p>
          <a:p>
            <a:pPr algn="ctr"/>
            <a:r>
              <a:rPr lang="en-US" sz="3200" i="1" dirty="0"/>
              <a:t>The changing nature of work</a:t>
            </a:r>
          </a:p>
          <a:p>
            <a:pPr algn="ctr"/>
            <a:endParaRPr lang="en-US" sz="3200" i="1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73160A9D-87F6-448C-9702-8A2B5A84FAFA}"/>
              </a:ext>
            </a:extLst>
          </p:cNvPr>
          <p:cNvSpPr txBox="1">
            <a:spLocks/>
          </p:cNvSpPr>
          <p:nvPr/>
        </p:nvSpPr>
        <p:spPr bwMode="auto">
          <a:xfrm>
            <a:off x="200570" y="3137134"/>
            <a:ext cx="8943430" cy="100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83C"/>
              </a:buClr>
              <a:defRPr sz="2400" b="0" i="0" cap="all" baseline="0">
                <a:solidFill>
                  <a:schemeClr val="bg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800" i="1" kern="0" dirty="0"/>
          </a:p>
          <a:p>
            <a:pPr algn="ctr"/>
            <a:r>
              <a:rPr lang="en-US" sz="2800" i="1" kern="0" dirty="0"/>
              <a:t>social protection and labor Polices </a:t>
            </a:r>
          </a:p>
          <a:p>
            <a:pPr algn="ctr"/>
            <a:endParaRPr lang="en-US" sz="2800" i="1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14C75-5225-4EBF-A88B-CA6B530B5DCB}"/>
              </a:ext>
            </a:extLst>
          </p:cNvPr>
          <p:cNvSpPr txBox="1"/>
          <p:nvPr/>
        </p:nvSpPr>
        <p:spPr>
          <a:xfrm>
            <a:off x="7287966" y="5661568"/>
            <a:ext cx="2106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0" dirty="0">
              <a:solidFill>
                <a:schemeClr val="bg1"/>
              </a:solidFill>
              <a:latin typeface="+mn-lt"/>
            </a:endParaRPr>
          </a:p>
          <a:p>
            <a:r>
              <a:rPr lang="en-US" sz="1800" b="0" dirty="0">
                <a:solidFill>
                  <a:schemeClr val="bg1"/>
                </a:solidFill>
                <a:latin typeface="+mn-lt"/>
              </a:rPr>
              <a:t>Vilnius, Lithuania </a:t>
            </a:r>
          </a:p>
          <a:p>
            <a:r>
              <a:rPr lang="en-US" sz="1800" b="0" dirty="0">
                <a:solidFill>
                  <a:schemeClr val="bg1"/>
                </a:solidFill>
                <a:latin typeface="+mn-lt"/>
              </a:rPr>
              <a:t>July 9</a:t>
            </a:r>
            <a:r>
              <a:rPr lang="en-US" sz="1800" b="0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, 2018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63784-663E-481C-964F-43B12AB9A47A}"/>
              </a:ext>
            </a:extLst>
          </p:cNvPr>
          <p:cNvSpPr/>
          <p:nvPr/>
        </p:nvSpPr>
        <p:spPr>
          <a:xfrm>
            <a:off x="3534953" y="4687690"/>
            <a:ext cx="218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Simeon Djankov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38B2-9D1B-442A-BB81-D31630B9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An Open Source and Transparent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41E2-3CD3-4094-B6B2-D8D546D3C7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55165" y="2244329"/>
            <a:ext cx="4861972" cy="315261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</a:rPr>
              <a:t>Weekly</a:t>
            </a:r>
            <a:r>
              <a:rPr lang="en-US" sz="2200" dirty="0">
                <a:solidFill>
                  <a:schemeClr val="tx1"/>
                </a:solidFill>
              </a:rPr>
              <a:t> updated drafts:</a:t>
            </a:r>
          </a:p>
          <a:p>
            <a:pPr marL="17303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i="1" dirty="0">
                <a:solidFill>
                  <a:schemeClr val="tx1"/>
                </a:solidFill>
                <a:hlinkClick r:id="rId3"/>
              </a:rPr>
              <a:t>http://www.worldbank.org/en/publication/wdr2019</a:t>
            </a:r>
            <a:endParaRPr lang="en-US" sz="1600" b="1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130,000 downloads of the draft as of July 6</a:t>
            </a:r>
            <a:r>
              <a:rPr lang="en-US" sz="2200" baseline="30000" dirty="0">
                <a:solidFill>
                  <a:schemeClr val="tx1"/>
                </a:solidFill>
              </a:rPr>
              <a:t>th</a:t>
            </a:r>
            <a:r>
              <a:rPr lang="en-US" sz="2200" dirty="0">
                <a:solidFill>
                  <a:schemeClr val="tx1"/>
                </a:solidFill>
              </a:rPr>
              <a:t>, 2018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The Report will be published in October 2018.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3FE80-0C31-4716-B698-B4DBEF5B96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2DF44-E932-4783-95A2-5A78235C1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4" y="1206440"/>
            <a:ext cx="3507419" cy="45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106415" y="188686"/>
            <a:ext cx="9037586" cy="780277"/>
          </a:xfrm>
        </p:spPr>
        <p:txBody>
          <a:bodyPr>
            <a:noAutofit/>
          </a:bodyPr>
          <a:lstStyle/>
          <a:p>
            <a:r>
              <a:rPr lang="en-US" sz="3200" dirty="0"/>
              <a:t>Stronger Social Protection and Labor Market Flexibility</a:t>
            </a:r>
            <a:br>
              <a:rPr lang="en-US" dirty="0">
                <a:solidFill>
                  <a:schemeClr val="tx1"/>
                </a:solidFill>
              </a:rPr>
            </a:br>
            <a:endParaRPr lang="en-US" b="1" i="1" dirty="0">
              <a:cs typeface="Arial"/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1ACA0C66-ED3B-419D-B903-E98E09D99BE8}" type="slidenum">
              <a:rPr lang="en-US" sz="1100" b="0">
                <a:solidFill>
                  <a:srgbClr val="595959"/>
                </a:solidFill>
                <a:latin typeface="Arial" pitchFamily="34" charset="0"/>
              </a:rPr>
              <a:pPr eaLnBrk="1" hangingPunct="1"/>
              <a:t>2</a:t>
            </a:fld>
            <a:endParaRPr lang="en-US" sz="1100" b="0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E9959A-1671-418B-857D-5AE9A59B30F9}"/>
              </a:ext>
            </a:extLst>
          </p:cNvPr>
          <p:cNvSpPr/>
          <p:nvPr/>
        </p:nvSpPr>
        <p:spPr>
          <a:xfrm>
            <a:off x="1378819" y="5911245"/>
            <a:ext cx="2560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1200"/>
              </a:spcAft>
            </a:pPr>
            <a:r>
              <a:rPr lang="en-US" sz="11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Source: Adapted from World Bank 2018c.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05D15-F47C-4EC4-91EC-E427A808D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" t="12420" r="-1"/>
          <a:stretch/>
        </p:blipFill>
        <p:spPr>
          <a:xfrm>
            <a:off x="312143" y="1082276"/>
            <a:ext cx="4693667" cy="469344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A6A811-F6D4-4E54-90FB-FA85788D86A5}"/>
              </a:ext>
            </a:extLst>
          </p:cNvPr>
          <p:cNvSpPr>
            <a:spLocks noGrp="1"/>
          </p:cNvSpPr>
          <p:nvPr/>
        </p:nvSpPr>
        <p:spPr bwMode="auto">
          <a:xfrm>
            <a:off x="5625884" y="1903956"/>
            <a:ext cx="3518116" cy="324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pitchFamily="34" charset="0"/>
              <a:buChar char="•"/>
              <a:defRPr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2pPr>
            <a:lvl3pPr marL="557784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pitchFamily="34" charset="0"/>
              <a:buChar char="•"/>
              <a:defRPr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pitchFamily="34" charset="0"/>
              <a:buChar char="•"/>
              <a:defRPr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pitchFamily="34" charset="0"/>
              <a:buChar char="•"/>
              <a:defRPr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Social </a:t>
            </a:r>
            <a:r>
              <a:rPr lang="en-US" sz="2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Assistance (guaranteed social minimum)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Social Insurance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Labor Institutions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0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4AFC6C-3D1D-455D-BC4A-46725DEF6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87" y="2875565"/>
            <a:ext cx="4189763" cy="2860625"/>
          </a:xfrm>
          <a:prstGeom prst="rect">
            <a:avLst/>
          </a:prstGeom>
        </p:spPr>
      </p:pic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56934" y="0"/>
            <a:ext cx="8695626" cy="772161"/>
          </a:xfrm>
        </p:spPr>
        <p:txBody>
          <a:bodyPr>
            <a:noAutofit/>
          </a:bodyPr>
          <a:lstStyle/>
          <a:p>
            <a:r>
              <a:rPr lang="en-US" sz="3400" dirty="0"/>
              <a:t>Expanded Social Assistance is Needed but it is Costly</a:t>
            </a: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1ACA0C66-ED3B-419D-B903-E98E09D99BE8}" type="slidenum">
              <a:rPr lang="en-US" sz="1100" b="0">
                <a:solidFill>
                  <a:srgbClr val="595959"/>
                </a:solidFill>
                <a:latin typeface="Arial" pitchFamily="34" charset="0"/>
              </a:rPr>
              <a:pPr eaLnBrk="1" hangingPunct="1"/>
              <a:t>3</a:t>
            </a:fld>
            <a:endParaRPr lang="en-US" sz="1100" b="0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F117F-04BC-4935-B889-42C958A3C9FF}"/>
              </a:ext>
            </a:extLst>
          </p:cNvPr>
          <p:cNvSpPr/>
          <p:nvPr/>
        </p:nvSpPr>
        <p:spPr>
          <a:xfrm>
            <a:off x="154379" y="5825176"/>
            <a:ext cx="91915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Source: Authors’ calculations based on World Bank World Development Indicators, World Bank </a:t>
            </a:r>
            <a:r>
              <a:rPr lang="en-US" sz="1100" b="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PovcalNet</a:t>
            </a:r>
            <a:r>
              <a:rPr lang="en-US" sz="11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, and United Nations World Population Prospects.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43456-18D7-49A1-8FCC-E13D88C300DA}"/>
              </a:ext>
            </a:extLst>
          </p:cNvPr>
          <p:cNvSpPr/>
          <p:nvPr/>
        </p:nvSpPr>
        <p:spPr>
          <a:xfrm>
            <a:off x="154379" y="1127703"/>
            <a:ext cx="87884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+mn-lt"/>
                <a:ea typeface="DengXian" panose="02010600030101010101" pitchFamily="2" charset="-122"/>
              </a:rPr>
              <a:t>Only 19% of population in the </a:t>
            </a:r>
            <a:r>
              <a:rPr lang="en-US" sz="2400" dirty="0">
                <a:latin typeface="+mn-lt"/>
                <a:ea typeface="DengXian" panose="02010600030101010101" pitchFamily="2" charset="-122"/>
              </a:rPr>
              <a:t>poorest quintile </a:t>
            </a:r>
            <a:r>
              <a:rPr lang="en-US" sz="2400" b="0" dirty="0">
                <a:latin typeface="+mn-lt"/>
                <a:ea typeface="DengXian" panose="02010600030101010101" pitchFamily="2" charset="-122"/>
              </a:rPr>
              <a:t>in LICs being </a:t>
            </a:r>
            <a:r>
              <a:rPr lang="en-US" sz="2400" dirty="0">
                <a:latin typeface="+mn-lt"/>
                <a:ea typeface="DengXian" panose="02010600030101010101" pitchFamily="2" charset="-122"/>
              </a:rPr>
              <a:t>covered by social assistance</a:t>
            </a:r>
          </a:p>
          <a:p>
            <a:endParaRPr lang="en-US" dirty="0">
              <a:ea typeface="DengXian" panose="02010600030101010101" pitchFamily="2" charset="-122"/>
            </a:endParaRPr>
          </a:p>
          <a:p>
            <a:r>
              <a:rPr lang="en-US" sz="2400" b="0" dirty="0">
                <a:latin typeface="+mn-lt"/>
                <a:ea typeface="DengXian" panose="02010600030101010101" pitchFamily="2" charset="-122"/>
              </a:rPr>
              <a:t>Significant additional spending is required for a UBI</a:t>
            </a:r>
          </a:p>
        </p:txBody>
      </p:sp>
    </p:spTree>
    <p:extLst>
      <p:ext uri="{BB962C8B-B14F-4D97-AF65-F5344CB8AC3E}">
        <p14:creationId xmlns:p14="http://schemas.microsoft.com/office/powerpoint/2010/main" val="95076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41FD-1932-42D1-B700-5078A086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Coverage of Social </a:t>
            </a:r>
            <a:r>
              <a:rPr lang="en-US" sz="3200"/>
              <a:t>Insurance Remains Low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EA844-4C19-402B-8BD7-D9CB605CBD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5633B-FCE4-4AB3-B4EE-4C34234F5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r="3844"/>
          <a:stretch/>
        </p:blipFill>
        <p:spPr>
          <a:xfrm>
            <a:off x="109567" y="1166694"/>
            <a:ext cx="8934219" cy="46596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2694A5-9EAE-45FE-8A97-645BB95EC123}"/>
              </a:ext>
            </a:extLst>
          </p:cNvPr>
          <p:cNvSpPr/>
          <p:nvPr/>
        </p:nvSpPr>
        <p:spPr>
          <a:xfrm>
            <a:off x="958235" y="5915831"/>
            <a:ext cx="80855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Source: Authors’ calculations based on World Bank pension database and World Development Indicators. </a:t>
            </a:r>
          </a:p>
        </p:txBody>
      </p:sp>
    </p:spTree>
    <p:extLst>
      <p:ext uri="{BB962C8B-B14F-4D97-AF65-F5344CB8AC3E}">
        <p14:creationId xmlns:p14="http://schemas.microsoft.com/office/powerpoint/2010/main" val="218854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622D-930F-4DE1-8ACC-AA5C96A7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Rates of Unionization Are Low and Declining in Many Developing Countries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90ADE-2092-411F-B1D4-A3A28FD41A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5B383-331D-438A-8306-63D3AC23C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" y="1057000"/>
            <a:ext cx="7040434" cy="48051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4DBA2B-C7B8-425C-9877-E12EDA1CEBE3}"/>
              </a:ext>
            </a:extLst>
          </p:cNvPr>
          <p:cNvSpPr/>
          <p:nvPr/>
        </p:nvSpPr>
        <p:spPr>
          <a:xfrm>
            <a:off x="876016" y="5950216"/>
            <a:ext cx="29963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Source: Authors’ calculations, based on ILOSTAT. </a:t>
            </a:r>
          </a:p>
        </p:txBody>
      </p:sp>
    </p:spTree>
    <p:extLst>
      <p:ext uri="{BB962C8B-B14F-4D97-AF65-F5344CB8AC3E}">
        <p14:creationId xmlns:p14="http://schemas.microsoft.com/office/powerpoint/2010/main" val="343701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634D-364B-42AA-B6D0-45274A9C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Complementing Strong Social Protection with Labor Market Flexibility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1D609-9561-46BA-B390-0CE45136C1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62EC79C-746F-4091-9AAB-FC876BBED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183795"/>
              </p:ext>
            </p:extLst>
          </p:nvPr>
        </p:nvGraphicFramePr>
        <p:xfrm>
          <a:off x="356934" y="1215025"/>
          <a:ext cx="8439487" cy="465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64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2CE47-BB25-4FF4-8495-B65A8CEA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2DF44-E932-4783-95A2-5A78235C1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69" y="137787"/>
            <a:ext cx="4696731" cy="53129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8DB716-B2D3-4BA4-93BC-E96E999C2657}"/>
              </a:ext>
            </a:extLst>
          </p:cNvPr>
          <p:cNvSpPr/>
          <p:nvPr/>
        </p:nvSpPr>
        <p:spPr>
          <a:xfrm>
            <a:off x="249381" y="5771575"/>
            <a:ext cx="85866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http://www.worldbank.org/en/publication/wdr2019</a:t>
            </a:r>
          </a:p>
        </p:txBody>
      </p:sp>
    </p:spTree>
    <p:extLst>
      <p:ext uri="{BB962C8B-B14F-4D97-AF65-F5344CB8AC3E}">
        <p14:creationId xmlns:p14="http://schemas.microsoft.com/office/powerpoint/2010/main" val="3352011382"/>
      </p:ext>
    </p:extLst>
  </p:cSld>
  <p:clrMapOvr>
    <a:masterClrMapping/>
  </p:clrMapOvr>
</p:sld>
</file>

<file path=ppt/theme/theme1.xml><?xml version="1.0" encoding="utf-8"?>
<a:theme xmlns:a="http://schemas.openxmlformats.org/drawingml/2006/main" name="2014 WB Treasury Slide Deck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pdated TRE PPT with new Logo.pptx" id="{7E6A5106-0875-4EAA-ADED-F398810DD862}" vid="{9EDFCD4C-1D6E-4FD8-AE63-6EA1D25EA099}"/>
    </a:ext>
  </a:extLst>
</a:theme>
</file>

<file path=ppt/theme/theme2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pdated TRE PPT with new Logo.pptx" id="{7E6A5106-0875-4EAA-ADED-F398810DD862}" vid="{D42F63A1-DC98-4810-B1DF-62CA8C2D6C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6342</TotalTime>
  <Words>259</Words>
  <Application>Microsoft Office PowerPoint</Application>
  <PresentationFormat>On-screen Show (4:3)</PresentationFormat>
  <Paragraphs>51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DengXian</vt:lpstr>
      <vt:lpstr>MS PGothic</vt:lpstr>
      <vt:lpstr>Andes ExtraLight</vt:lpstr>
      <vt:lpstr>Arial</vt:lpstr>
      <vt:lpstr>Arial Bold</vt:lpstr>
      <vt:lpstr>Calibri</vt:lpstr>
      <vt:lpstr>Calibri Light</vt:lpstr>
      <vt:lpstr>Times New Roman</vt:lpstr>
      <vt:lpstr>Trebuchet MS</vt:lpstr>
      <vt:lpstr>Wingdings</vt:lpstr>
      <vt:lpstr>2014 WB Treasury Slide Deck</vt:lpstr>
      <vt:lpstr>Full Page Interior</vt:lpstr>
      <vt:lpstr>Office Theme</vt:lpstr>
      <vt:lpstr>World Development Report 2019</vt:lpstr>
      <vt:lpstr>An Open Source and Transparent Process</vt:lpstr>
      <vt:lpstr>Stronger Social Protection and Labor Market Flexibility </vt:lpstr>
      <vt:lpstr>Expanded Social Assistance is Needed but it is Costly</vt:lpstr>
      <vt:lpstr>Coverage of Social Insurance Remains Low</vt:lpstr>
      <vt:lpstr>Rates of Unionization Are Low and Declining in Many Developing Countries </vt:lpstr>
      <vt:lpstr>Complementing Strong Social Protection with Labor Market Flexibility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Development Report 2019</dc:title>
  <dc:creator>Davida Louise Connon</dc:creator>
  <cp:lastModifiedBy>Federica Saliola</cp:lastModifiedBy>
  <cp:revision>206</cp:revision>
  <cp:lastPrinted>2018-06-20T19:26:13Z</cp:lastPrinted>
  <dcterms:modified xsi:type="dcterms:W3CDTF">2018-07-06T20:34:41Z</dcterms:modified>
</cp:coreProperties>
</file>